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90004" r:id="rId1"/>
  </p:sldMasterIdLst>
  <p:notesMasterIdLst>
    <p:notesMasterId r:id="rId10"/>
  </p:notesMasterIdLst>
  <p:handoutMasterIdLst>
    <p:handoutMasterId r:id="rId11"/>
  </p:handoutMasterIdLst>
  <p:sldIdLst>
    <p:sldId id="385" r:id="rId2"/>
    <p:sldId id="387" r:id="rId3"/>
    <p:sldId id="402" r:id="rId4"/>
    <p:sldId id="388" r:id="rId5"/>
    <p:sldId id="390" r:id="rId6"/>
    <p:sldId id="403" r:id="rId7"/>
    <p:sldId id="391" r:id="rId8"/>
    <p:sldId id="398" r:id="rId9"/>
  </p:sldIdLst>
  <p:sldSz cx="10287000" cy="6858000" type="35mm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4BC"/>
    <a:srgbClr val="32879E"/>
    <a:srgbClr val="1FB1AA"/>
    <a:srgbClr val="E5F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068" y="-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="" xmlns:a16="http://schemas.microsoft.com/office/drawing/2014/main" id="{9619C452-72E0-4110-871A-113297C438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0467" name="Rectangle 3">
            <a:extLst>
              <a:ext uri="{FF2B5EF4-FFF2-40B4-BE49-F238E27FC236}">
                <a16:creationId xmlns="" xmlns:a16="http://schemas.microsoft.com/office/drawing/2014/main" id="{BAE8EAF1-C2FB-49F4-8D5A-696DCE5A52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F4BD521D-233E-4EC0-B488-50736D5808E0}" type="datetimeFigureOut">
              <a:rPr lang="zh-CN" altLang="en-US"/>
              <a:pPr>
                <a:defRPr/>
              </a:pPr>
              <a:t>2023/5/19</a:t>
            </a:fld>
            <a:endParaRPr lang="en-US" altLang="zh-CN"/>
          </a:p>
        </p:txBody>
      </p:sp>
      <p:sp>
        <p:nvSpPr>
          <p:cNvPr id="190468" name="Rectangle 4">
            <a:extLst>
              <a:ext uri="{FF2B5EF4-FFF2-40B4-BE49-F238E27FC236}">
                <a16:creationId xmlns="" xmlns:a16="http://schemas.microsoft.com/office/drawing/2014/main" id="{EBD21C58-7930-48A9-BDE7-5FEFA6F2A8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0469" name="Rectangle 5">
            <a:extLst>
              <a:ext uri="{FF2B5EF4-FFF2-40B4-BE49-F238E27FC236}">
                <a16:creationId xmlns="" xmlns:a16="http://schemas.microsoft.com/office/drawing/2014/main" id="{4CFC29DC-FB2E-4C36-BFDC-5EE00FD702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SimSun" panose="02010600030101010101" pitchFamily="2" charset="-122"/>
              </a:defRPr>
            </a:lvl1pPr>
          </a:lstStyle>
          <a:p>
            <a:fld id="{8B389C60-DC88-49C8-85F8-3FD93D2CE3B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752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E79626B-EC8E-4CFB-84D3-B6FEE4A03F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6356DD-1A2E-46C5-AF57-458A4A2631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9FC75F-47AB-4EE1-B9EC-E5F0BE3151F1}" type="datetimeFigureOut">
              <a:rPr lang="en-US" altLang="en-US"/>
              <a:pPr>
                <a:defRPr/>
              </a:pPr>
              <a:t>19-May-2023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3EAA92A1-A028-4D90-8A98-90DD5BFECC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16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en-S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6C5F2E8D-93F6-441E-9C42-DC7493E45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7225"/>
          </a:xfrm>
          <a:prstGeom prst="rect">
            <a:avLst/>
          </a:prstGeom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8B1F8A-DCA1-4700-8369-1D5AC50B35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E32DC2-89F2-403A-B8BA-117066BC29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9CA0ECFC-2C01-43F3-903A-B24F6A7FE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09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="" xmlns:a16="http://schemas.microsoft.com/office/drawing/2014/main" id="{C861B0BB-19C0-44F3-A141-EBA93EBB10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9600" y="746125"/>
            <a:ext cx="55816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="" xmlns:a16="http://schemas.microsoft.com/office/drawing/2014/main" id="{B470D0D2-65AE-444B-A1F7-9581165859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="" xmlns:a16="http://schemas.microsoft.com/office/drawing/2014/main" id="{0527E51D-A3FF-4EE0-B336-BD914518EE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6F5222E-0B01-4119-99CA-E60026C173C5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="" xmlns:a16="http://schemas.microsoft.com/office/drawing/2014/main" id="{B2622DDC-3683-49F2-BEF2-D69EF553E5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9600" y="746125"/>
            <a:ext cx="55816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="" xmlns:a16="http://schemas.microsoft.com/office/drawing/2014/main" id="{87629318-AA52-493D-9456-9B773A11DB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="" xmlns:a16="http://schemas.microsoft.com/office/drawing/2014/main" id="{F40A4950-9A5C-4823-ADAB-10873976D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CDFDF8B-3ABF-4D21-987D-CB2B9C48687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="" xmlns:a16="http://schemas.microsoft.com/office/drawing/2014/main" id="{B2622DDC-3683-49F2-BEF2-D69EF553E5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9600" y="746125"/>
            <a:ext cx="55816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="" xmlns:a16="http://schemas.microsoft.com/office/drawing/2014/main" id="{87629318-AA52-493D-9456-9B773A11DB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="" xmlns:a16="http://schemas.microsoft.com/office/drawing/2014/main" id="{F40A4950-9A5C-4823-ADAB-10873976D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CDFDF8B-3ABF-4D21-987D-CB2B9C48687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33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="" xmlns:a16="http://schemas.microsoft.com/office/drawing/2014/main" id="{729145E1-B023-4CD7-8F82-2CEE2271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9600" y="746125"/>
            <a:ext cx="55816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="" xmlns:a16="http://schemas.microsoft.com/office/drawing/2014/main" id="{1BF9E138-C61E-4BCD-9EA5-6374A26C56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38</a:t>
            </a:r>
          </a:p>
        </p:txBody>
      </p:sp>
      <p:sp>
        <p:nvSpPr>
          <p:cNvPr id="84996" name="Slide Number Placeholder 3">
            <a:extLst>
              <a:ext uri="{FF2B5EF4-FFF2-40B4-BE49-F238E27FC236}">
                <a16:creationId xmlns="" xmlns:a16="http://schemas.microsoft.com/office/drawing/2014/main" id="{FF416A41-24C2-4661-B7E0-49CE7C5889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4E71E3D-CCC2-47F7-9B90-8E0B78917C61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="" xmlns:a16="http://schemas.microsoft.com/office/drawing/2014/main" id="{729145E1-B023-4CD7-8F82-2CEE2271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9600" y="746125"/>
            <a:ext cx="55816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="" xmlns:a16="http://schemas.microsoft.com/office/drawing/2014/main" id="{1BF9E138-C61E-4BCD-9EA5-6374A26C56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38</a:t>
            </a:r>
          </a:p>
        </p:txBody>
      </p:sp>
      <p:sp>
        <p:nvSpPr>
          <p:cNvPr id="84996" name="Slide Number Placeholder 3">
            <a:extLst>
              <a:ext uri="{FF2B5EF4-FFF2-40B4-BE49-F238E27FC236}">
                <a16:creationId xmlns="" xmlns:a16="http://schemas.microsoft.com/office/drawing/2014/main" id="{FF416A41-24C2-4661-B7E0-49CE7C5889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4E71E3D-CCC2-47F7-9B90-8E0B78917C61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4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>
            <a:extLst>
              <a:ext uri="{FF2B5EF4-FFF2-40B4-BE49-F238E27FC236}">
                <a16:creationId xmlns="" xmlns:a16="http://schemas.microsoft.com/office/drawing/2014/main" id="{968B9C42-B5FD-4876-92FE-DB2618F9825C}"/>
              </a:ext>
            </a:extLst>
          </p:cNvPr>
          <p:cNvSpPr/>
          <p:nvPr/>
        </p:nvSpPr>
        <p:spPr>
          <a:xfrm>
            <a:off x="257175" y="228601"/>
            <a:ext cx="9783366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>
            <a:extLst>
              <a:ext uri="{FF2B5EF4-FFF2-40B4-BE49-F238E27FC236}">
                <a16:creationId xmlns="" xmlns:a16="http://schemas.microsoft.com/office/drawing/2014/main" id="{0F708A0E-E570-4F55-B421-824CED6A2A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530" y="5354639"/>
            <a:ext cx="9813726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="" xmlns:a16="http://schemas.microsoft.com/office/drawing/2014/main" id="{19C3A6DC-6230-4250-A57C-2F5CDBC8E6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="" xmlns:a16="http://schemas.microsoft.com/office/drawing/2014/main" id="{0F47FBE4-8E28-4944-8717-3808E65AC1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8" name="Freeform 22">
              <a:extLst>
                <a:ext uri="{FF2B5EF4-FFF2-40B4-BE49-F238E27FC236}">
                  <a16:creationId xmlns="" xmlns:a16="http://schemas.microsoft.com/office/drawing/2014/main" id="{11638B58-E2E3-4751-9BDC-207DCC8649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9" name="Freeform 26">
              <a:extLst>
                <a:ext uri="{FF2B5EF4-FFF2-40B4-BE49-F238E27FC236}">
                  <a16:creationId xmlns="" xmlns:a16="http://schemas.microsoft.com/office/drawing/2014/main" id="{0547272B-6CCE-4E56-8076-DEC56F4E93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="" xmlns:a16="http://schemas.microsoft.com/office/drawing/2014/main" id="{64C9EF98-76AA-4682-BB4C-8AB08DE16D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00200"/>
            <a:ext cx="874395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556001"/>
            <a:ext cx="72009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7EE61303-87C6-4592-B32D-5B38F3EC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D238-D1C8-4FE0-825D-A45CDEB78492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6440467B-C7DA-4377-B5C5-D55E06644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BE0F1AD3-9897-4C82-AB46-826C6DCF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71D3A-FACD-4A84-B936-489FC44E740A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5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ECB69D-3451-4F40-9244-CB83CD33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BB1F-5331-453E-B8DA-49311248AC1E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08C01D-00A1-4F2E-9562-B1BE9E6C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A6299E-E217-4C61-B995-851AAB93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161CF-F492-4927-990E-887FEE15EADE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>
            <a:extLst>
              <a:ext uri="{FF2B5EF4-FFF2-40B4-BE49-F238E27FC236}">
                <a16:creationId xmlns="" xmlns:a16="http://schemas.microsoft.com/office/drawing/2014/main" id="{10ADA25A-7566-4A83-A0B9-10E9C9741F22}"/>
              </a:ext>
            </a:extLst>
          </p:cNvPr>
          <p:cNvSpPr/>
          <p:nvPr/>
        </p:nvSpPr>
        <p:spPr bwMode="hidden">
          <a:xfrm>
            <a:off x="257175" y="228601"/>
            <a:ext cx="9783366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>
            <a:extLst>
              <a:ext uri="{FF2B5EF4-FFF2-40B4-BE49-F238E27FC236}">
                <a16:creationId xmlns="" xmlns:a16="http://schemas.microsoft.com/office/drawing/2014/main" id="{3E1749A4-6500-49A3-829C-F11D90892C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530" y="714376"/>
            <a:ext cx="9813726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="" xmlns:a16="http://schemas.microsoft.com/office/drawing/2014/main" id="{09843685-4677-47DA-B675-D5568C916A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="" xmlns:a16="http://schemas.microsoft.com/office/drawing/2014/main" id="{9157C2A2-12B7-4F12-ADE6-C2314C1E77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8" name="Freeform 22">
              <a:extLst>
                <a:ext uri="{FF2B5EF4-FFF2-40B4-BE49-F238E27FC236}">
                  <a16:creationId xmlns="" xmlns:a16="http://schemas.microsoft.com/office/drawing/2014/main" id="{CF582AC4-8F4C-4D0A-BC72-AD0153B79A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9" name="Freeform 26">
              <a:extLst>
                <a:ext uri="{FF2B5EF4-FFF2-40B4-BE49-F238E27FC236}">
                  <a16:creationId xmlns="" xmlns:a16="http://schemas.microsoft.com/office/drawing/2014/main" id="{F78DB300-74BE-4EA4-BA6A-DA9C66EFD0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 useBgFill="1">
          <p:nvSpPr>
            <p:cNvPr id="10" name="Freeform 25">
              <a:extLst>
                <a:ext uri="{FF2B5EF4-FFF2-40B4-BE49-F238E27FC236}">
                  <a16:creationId xmlns="" xmlns:a16="http://schemas.microsoft.com/office/drawing/2014/main" id="{10D6A067-29BB-467E-8061-4C08A619AA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1447801"/>
            <a:ext cx="2314575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447800"/>
            <a:ext cx="6772275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0A307E65-AE86-4EE4-A7D7-0674C56D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C524-2463-4DEB-B339-81BA46F9FD1F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69CD604B-0101-467A-BAD5-6EDC3560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12574287-A4AC-45FD-AA38-9FCFA440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D0355-C367-47D2-AE0B-840527DB022C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3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59C7F4-3380-4EC3-9A85-3CA3BD3B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A2820-2201-4776-9F47-48681CDF0C09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60A5D7-E90A-46D6-ABC6-1E3FC04A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70B9D8-1C62-4DE2-A0A1-77B241B9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AC759-7DBA-4395-BF7D-C5079AC2E007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>
            <a:extLst>
              <a:ext uri="{FF2B5EF4-FFF2-40B4-BE49-F238E27FC236}">
                <a16:creationId xmlns="" xmlns:a16="http://schemas.microsoft.com/office/drawing/2014/main" id="{39273B89-2659-4040-A682-0CCC3E4E240C}"/>
              </a:ext>
            </a:extLst>
          </p:cNvPr>
          <p:cNvSpPr/>
          <p:nvPr/>
        </p:nvSpPr>
        <p:spPr>
          <a:xfrm>
            <a:off x="257175" y="228600"/>
            <a:ext cx="9783366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>
            <a:extLst>
              <a:ext uri="{FF2B5EF4-FFF2-40B4-BE49-F238E27FC236}">
                <a16:creationId xmlns="" xmlns:a16="http://schemas.microsoft.com/office/drawing/2014/main" id="{FED85ABB-4971-44D8-B133-22653C2CC199}"/>
              </a:ext>
            </a:extLst>
          </p:cNvPr>
          <p:cNvSpPr>
            <a:spLocks/>
          </p:cNvSpPr>
          <p:nvPr/>
        </p:nvSpPr>
        <p:spPr bwMode="hidden">
          <a:xfrm>
            <a:off x="6802636" y="4203701"/>
            <a:ext cx="3236119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>
              <a:solidFill>
                <a:prstClr val="black"/>
              </a:solidFill>
            </a:endParaRPr>
          </a:p>
        </p:txBody>
      </p:sp>
      <p:sp>
        <p:nvSpPr>
          <p:cNvPr id="6" name="Freeform 18">
            <a:extLst>
              <a:ext uri="{FF2B5EF4-FFF2-40B4-BE49-F238E27FC236}">
                <a16:creationId xmlns="" xmlns:a16="http://schemas.microsoft.com/office/drawing/2014/main" id="{BDB8C8F4-BAB1-4F10-BD8B-2256EEEE75E7}"/>
              </a:ext>
            </a:extLst>
          </p:cNvPr>
          <p:cNvSpPr>
            <a:spLocks/>
          </p:cNvSpPr>
          <p:nvPr/>
        </p:nvSpPr>
        <p:spPr bwMode="hidden">
          <a:xfrm>
            <a:off x="2946797" y="4075113"/>
            <a:ext cx="6238280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>
              <a:solidFill>
                <a:prstClr val="black"/>
              </a:solidFill>
            </a:endParaRPr>
          </a:p>
        </p:txBody>
      </p:sp>
      <p:sp>
        <p:nvSpPr>
          <p:cNvPr id="7" name="Freeform 22">
            <a:extLst>
              <a:ext uri="{FF2B5EF4-FFF2-40B4-BE49-F238E27FC236}">
                <a16:creationId xmlns="" xmlns:a16="http://schemas.microsoft.com/office/drawing/2014/main" id="{11294FF3-7FB1-40F6-A5B3-B540BDE8EDF1}"/>
              </a:ext>
            </a:extLst>
          </p:cNvPr>
          <p:cNvSpPr>
            <a:spLocks/>
          </p:cNvSpPr>
          <p:nvPr/>
        </p:nvSpPr>
        <p:spPr bwMode="hidden">
          <a:xfrm>
            <a:off x="3182540" y="4087813"/>
            <a:ext cx="6150769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>
              <a:solidFill>
                <a:prstClr val="black"/>
              </a:solidFill>
            </a:endParaRPr>
          </a:p>
        </p:txBody>
      </p:sp>
      <p:sp>
        <p:nvSpPr>
          <p:cNvPr id="8" name="Freeform 26">
            <a:extLst>
              <a:ext uri="{FF2B5EF4-FFF2-40B4-BE49-F238E27FC236}">
                <a16:creationId xmlns="" xmlns:a16="http://schemas.microsoft.com/office/drawing/2014/main" id="{10859362-DC8E-4270-9628-874486594D96}"/>
              </a:ext>
            </a:extLst>
          </p:cNvPr>
          <p:cNvSpPr>
            <a:spLocks/>
          </p:cNvSpPr>
          <p:nvPr/>
        </p:nvSpPr>
        <p:spPr bwMode="hidden">
          <a:xfrm>
            <a:off x="6311504" y="4073526"/>
            <a:ext cx="3720108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>
              <a:solidFill>
                <a:prstClr val="black"/>
              </a:solidFill>
            </a:endParaRPr>
          </a:p>
        </p:txBody>
      </p:sp>
      <p:sp useBgFill="1">
        <p:nvSpPr>
          <p:cNvPr id="9" name="Freeform 10">
            <a:extLst>
              <a:ext uri="{FF2B5EF4-FFF2-40B4-BE49-F238E27FC236}">
                <a16:creationId xmlns="" xmlns:a16="http://schemas.microsoft.com/office/drawing/2014/main" id="{744F3564-7C1A-4691-83B5-37D3933A7052}"/>
              </a:ext>
            </a:extLst>
          </p:cNvPr>
          <p:cNvSpPr>
            <a:spLocks/>
          </p:cNvSpPr>
          <p:nvPr/>
        </p:nvSpPr>
        <p:spPr bwMode="hidden">
          <a:xfrm>
            <a:off x="237530" y="4059239"/>
            <a:ext cx="9813726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286" y="2463560"/>
            <a:ext cx="874395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8286" y="1437449"/>
            <a:ext cx="7219951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B629DAA4-D394-479F-B8AA-3D310933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A06C-740A-47D4-97ED-6859CC5EF6E3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49DB2034-F542-4109-8427-F23AB27F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A174ECD9-BB90-4BD3-8687-98D5C750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D8C7-F1C9-4D4B-AE83-46EBB51E9DD6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61237" y="2679192"/>
            <a:ext cx="429996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225796" y="2679192"/>
            <a:ext cx="429996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5821D57-E9F7-4686-B6AA-26E5EC035A3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BC4D-4125-48EC-A7E6-CE92068F3958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2B0402-EF5C-4BB8-BCF2-453474EB319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359F17-8064-4577-8DBF-61C74E1117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8982405-5587-4E3A-A8E7-2C1872F181FA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238" y="2678114"/>
            <a:ext cx="429996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999" y="3429001"/>
            <a:ext cx="429756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9225" y="2678113"/>
            <a:ext cx="429996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3" y="3429001"/>
            <a:ext cx="429996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301C3EC-F0F6-401C-AF65-97623405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4470-60D3-4D28-BEF2-245969EB2F15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FF63E6F-D3D2-4943-A03A-28194572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4E0E63E-6AC8-4096-AAF7-A196CF77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46395-1EF4-4F2E-B224-DA982E6F64C0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7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932D5C5-9F4B-48FC-9FEB-34F489FC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D1CA-9508-40FD-9288-E96E7523515F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F1FBA5C-4E8E-4787-9D76-2D594CA1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84A5ADB-09DF-463B-A281-851B94C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C8D61-1F59-47CA-A692-D943C455BF06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5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>
            <a:extLst>
              <a:ext uri="{FF2B5EF4-FFF2-40B4-BE49-F238E27FC236}">
                <a16:creationId xmlns="" xmlns:a16="http://schemas.microsoft.com/office/drawing/2014/main" id="{3692A0F8-4796-47FD-9625-461F2829ECA2}"/>
              </a:ext>
            </a:extLst>
          </p:cNvPr>
          <p:cNvSpPr/>
          <p:nvPr/>
        </p:nvSpPr>
        <p:spPr>
          <a:xfrm>
            <a:off x="257175" y="228601"/>
            <a:ext cx="9783366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15">
            <a:extLst>
              <a:ext uri="{FF2B5EF4-FFF2-40B4-BE49-F238E27FC236}">
                <a16:creationId xmlns="" xmlns:a16="http://schemas.microsoft.com/office/drawing/2014/main" id="{C23513A7-80EC-4175-B836-B307A0A172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530" y="714376"/>
            <a:ext cx="9813726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="" xmlns:a16="http://schemas.microsoft.com/office/drawing/2014/main" id="{84F57DC3-DA20-415D-8A2F-B10917F76C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="" xmlns:a16="http://schemas.microsoft.com/office/drawing/2014/main" id="{5A7CDFA0-CB99-46A2-A913-4478353862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6" name="Freeform 22">
              <a:extLst>
                <a:ext uri="{FF2B5EF4-FFF2-40B4-BE49-F238E27FC236}">
                  <a16:creationId xmlns="" xmlns:a16="http://schemas.microsoft.com/office/drawing/2014/main" id="{D55FFD42-1470-4DC9-96B8-73965F0C40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7" name="Freeform 26">
              <a:extLst>
                <a:ext uri="{FF2B5EF4-FFF2-40B4-BE49-F238E27FC236}">
                  <a16:creationId xmlns="" xmlns:a16="http://schemas.microsoft.com/office/drawing/2014/main" id="{F0433F65-CB7A-40D5-A17E-ED5828156B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 useBgFill="1">
          <p:nvSpPr>
            <p:cNvPr id="8" name="Freeform 25">
              <a:extLst>
                <a:ext uri="{FF2B5EF4-FFF2-40B4-BE49-F238E27FC236}">
                  <a16:creationId xmlns="" xmlns:a16="http://schemas.microsoft.com/office/drawing/2014/main" id="{CFD62410-D04E-481B-8BBF-42E9180595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BE46B2AF-D129-495C-942E-D66577C1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DD1C9-F298-4234-A9B2-FD23F96B5830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0" name="Footer Placeholder 2">
            <a:extLst>
              <a:ext uri="{FF2B5EF4-FFF2-40B4-BE49-F238E27FC236}">
                <a16:creationId xmlns="" xmlns:a16="http://schemas.microsoft.com/office/drawing/2014/main" id="{1F477CC1-B36F-402B-82E2-545AE373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B02C5BFB-6BB9-4EB0-8F08-18D294F8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A2E1-A394-424A-B036-B641FD5B4351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="" xmlns:a16="http://schemas.microsoft.com/office/drawing/2014/main" id="{1536568A-69F0-403B-80C5-1A02735918FA}"/>
              </a:ext>
            </a:extLst>
          </p:cNvPr>
          <p:cNvSpPr/>
          <p:nvPr/>
        </p:nvSpPr>
        <p:spPr>
          <a:xfrm>
            <a:off x="257175" y="228601"/>
            <a:ext cx="9783366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>
            <a:extLst>
              <a:ext uri="{FF2B5EF4-FFF2-40B4-BE49-F238E27FC236}">
                <a16:creationId xmlns="" xmlns:a16="http://schemas.microsoft.com/office/drawing/2014/main" id="{1356D610-8BA7-4895-AF1E-CEDDD91CDE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530" y="714376"/>
            <a:ext cx="9813726" cy="1331913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="" xmlns:a16="http://schemas.microsoft.com/office/drawing/2014/main" id="{76B14EEC-7572-42E9-95BB-9D72A2DC03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8" name="Freeform 18">
              <a:extLst>
                <a:ext uri="{FF2B5EF4-FFF2-40B4-BE49-F238E27FC236}">
                  <a16:creationId xmlns="" xmlns:a16="http://schemas.microsoft.com/office/drawing/2014/main" id="{D8D7466B-9322-42A5-AB5E-49E8792F8F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9" name="Freeform 22">
              <a:extLst>
                <a:ext uri="{FF2B5EF4-FFF2-40B4-BE49-F238E27FC236}">
                  <a16:creationId xmlns="" xmlns:a16="http://schemas.microsoft.com/office/drawing/2014/main" id="{3F905D0A-DCC0-451D-9CC8-C73450198D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10" name="Freeform 26">
              <a:extLst>
                <a:ext uri="{FF2B5EF4-FFF2-40B4-BE49-F238E27FC236}">
                  <a16:creationId xmlns="" xmlns:a16="http://schemas.microsoft.com/office/drawing/2014/main" id="{86DA2D32-197F-46ED-B47C-E53E87DCCB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25">
              <a:extLst>
                <a:ext uri="{FF2B5EF4-FFF2-40B4-BE49-F238E27FC236}">
                  <a16:creationId xmlns="" xmlns:a16="http://schemas.microsoft.com/office/drawing/2014/main" id="{5C3037A9-5E1D-4A3D-BB64-EC530EF955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8700" y="3581401"/>
            <a:ext cx="37719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28700" y="2286000"/>
            <a:ext cx="37719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457" y="1828800"/>
            <a:ext cx="439208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="" xmlns:a16="http://schemas.microsoft.com/office/drawing/2014/main" id="{09B6343A-CDDE-431A-8F9D-26FF7656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5A3A-A664-4CE8-8E44-1D154B622B3F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3" name="Footer Placeholder 5">
            <a:extLst>
              <a:ext uri="{FF2B5EF4-FFF2-40B4-BE49-F238E27FC236}">
                <a16:creationId xmlns="" xmlns:a16="http://schemas.microsoft.com/office/drawing/2014/main" id="{AFB178B9-4041-4F1A-99B5-CBF373CB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="" xmlns:a16="http://schemas.microsoft.com/office/drawing/2014/main" id="{FC5BDCB7-ABDF-44E4-9C5A-C9C86979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49D5-8D31-43CA-886A-C862EDACE85B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1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="" xmlns:a16="http://schemas.microsoft.com/office/drawing/2014/main" id="{86A7DCB9-E3FC-4EF9-B3A6-6297AAFBF3A7}"/>
              </a:ext>
            </a:extLst>
          </p:cNvPr>
          <p:cNvSpPr/>
          <p:nvPr/>
        </p:nvSpPr>
        <p:spPr>
          <a:xfrm>
            <a:off x="257175" y="228601"/>
            <a:ext cx="9783366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15">
            <a:extLst>
              <a:ext uri="{FF2B5EF4-FFF2-40B4-BE49-F238E27FC236}">
                <a16:creationId xmlns="" xmlns:a16="http://schemas.microsoft.com/office/drawing/2014/main" id="{AE94DC65-E4B9-4C30-B502-C51FC209A2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530" y="5354639"/>
            <a:ext cx="9813726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="" xmlns:a16="http://schemas.microsoft.com/office/drawing/2014/main" id="{A67B7905-C2B9-4B8F-B3B7-7223957CAD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8" name="Freeform 18">
              <a:extLst>
                <a:ext uri="{FF2B5EF4-FFF2-40B4-BE49-F238E27FC236}">
                  <a16:creationId xmlns="" xmlns:a16="http://schemas.microsoft.com/office/drawing/2014/main" id="{41932F7C-CC37-42ED-A833-2397A1AAAE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9" name="Freeform 22">
              <a:extLst>
                <a:ext uri="{FF2B5EF4-FFF2-40B4-BE49-F238E27FC236}">
                  <a16:creationId xmlns="" xmlns:a16="http://schemas.microsoft.com/office/drawing/2014/main" id="{E7DD2A5B-0B97-410C-8B24-8532A77255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10" name="Freeform 26">
              <a:extLst>
                <a:ext uri="{FF2B5EF4-FFF2-40B4-BE49-F238E27FC236}">
                  <a16:creationId xmlns="" xmlns:a16="http://schemas.microsoft.com/office/drawing/2014/main" id="{71BC676D-83BB-4B99-91C0-CF993174C1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20">
              <a:extLst>
                <a:ext uri="{FF2B5EF4-FFF2-40B4-BE49-F238E27FC236}">
                  <a16:creationId xmlns="" xmlns:a16="http://schemas.microsoft.com/office/drawing/2014/main" id="{558509D1-2C9E-4ABC-B73F-72A71FA935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3425" y="338667"/>
            <a:ext cx="4289226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76875" y="2785533"/>
            <a:ext cx="4295775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2975" y="1371600"/>
            <a:ext cx="401193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Date Placeholder 4">
            <a:extLst>
              <a:ext uri="{FF2B5EF4-FFF2-40B4-BE49-F238E27FC236}">
                <a16:creationId xmlns="" xmlns:a16="http://schemas.microsoft.com/office/drawing/2014/main" id="{EB67BA51-A833-46C6-B798-368F3932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D3E9-B779-498D-A6E8-1005C8FBA7E4}" type="datetimeFigureOut">
              <a:rPr lang="en-US" alt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3" name="Footer Placeholder 5">
            <a:extLst>
              <a:ext uri="{FF2B5EF4-FFF2-40B4-BE49-F238E27FC236}">
                <a16:creationId xmlns="" xmlns:a16="http://schemas.microsoft.com/office/drawing/2014/main" id="{D816E460-14D0-4962-8DEC-03E882A8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="" xmlns:a16="http://schemas.microsoft.com/office/drawing/2014/main" id="{6A705433-7382-411D-8FDD-BD3AA3CA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F763F-9389-4450-9B53-1B456AA62DA5}" type="slidenum">
              <a:rPr lang="en-US" altLang="en-US">
                <a:solidFill>
                  <a:srgbClr val="073E87"/>
                </a:solidFill>
              </a:rPr>
              <a:pPr/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8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10795BFF-5210-4E94-B167-C6126CB57CD3}"/>
              </a:ext>
            </a:extLst>
          </p:cNvPr>
          <p:cNvSpPr/>
          <p:nvPr/>
        </p:nvSpPr>
        <p:spPr>
          <a:xfrm>
            <a:off x="257175" y="228601"/>
            <a:ext cx="9783366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27" name="Group 15">
            <a:extLst>
              <a:ext uri="{FF2B5EF4-FFF2-40B4-BE49-F238E27FC236}">
                <a16:creationId xmlns="" xmlns:a16="http://schemas.microsoft.com/office/drawing/2014/main" id="{EEC3FC60-53C7-4DDB-A7CC-4793BBB3A45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7530" y="1679576"/>
            <a:ext cx="9813726" cy="1330325"/>
            <a:chOff x="-3905251" y="4294188"/>
            <a:chExt cx="13027839" cy="1892300"/>
          </a:xfrm>
        </p:grpSpPr>
        <p:sp>
          <p:nvSpPr>
            <p:cNvPr id="1033" name="Freeform 14">
              <a:extLst>
                <a:ext uri="{FF2B5EF4-FFF2-40B4-BE49-F238E27FC236}">
                  <a16:creationId xmlns="" xmlns:a16="http://schemas.microsoft.com/office/drawing/2014/main" id="{55D43485-6EBC-4C6A-81C7-0538824F10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1034" name="Freeform 18">
              <a:extLst>
                <a:ext uri="{FF2B5EF4-FFF2-40B4-BE49-F238E27FC236}">
                  <a16:creationId xmlns="" xmlns:a16="http://schemas.microsoft.com/office/drawing/2014/main" id="{277C48EA-1547-4215-9819-088903FC4B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1035" name="Freeform 22">
              <a:extLst>
                <a:ext uri="{FF2B5EF4-FFF2-40B4-BE49-F238E27FC236}">
                  <a16:creationId xmlns="" xmlns:a16="http://schemas.microsoft.com/office/drawing/2014/main" id="{64DFB3B1-7987-48D0-94E5-D0FCB9F376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>
          <p:nvSpPr>
            <p:cNvPr id="1036" name="Freeform 26">
              <a:extLst>
                <a:ext uri="{FF2B5EF4-FFF2-40B4-BE49-F238E27FC236}">
                  <a16:creationId xmlns="" xmlns:a16="http://schemas.microsoft.com/office/drawing/2014/main" id="{C73CA794-3E82-434F-BCBE-57A513B82F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  <p:sp useBgFill="1">
          <p:nvSpPr>
            <p:cNvPr id="1037" name="Freeform 10">
              <a:extLst>
                <a:ext uri="{FF2B5EF4-FFF2-40B4-BE49-F238E27FC236}">
                  <a16:creationId xmlns="" xmlns:a16="http://schemas.microsoft.com/office/drawing/2014/main" id="{8986E543-F5A3-4CA9-8F60-35FD9C95F8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>
                <a:solidFill>
                  <a:prstClr val="black"/>
                </a:solidFill>
              </a:endParaRPr>
            </a:p>
          </p:txBody>
        </p:sp>
      </p:grpSp>
      <p:sp>
        <p:nvSpPr>
          <p:cNvPr id="1028" name="Title Placeholder 1">
            <a:extLst>
              <a:ext uri="{FF2B5EF4-FFF2-40B4-BE49-F238E27FC236}">
                <a16:creationId xmlns="" xmlns:a16="http://schemas.microsoft.com/office/drawing/2014/main" id="{0C2D7C4A-873F-417B-80B6-A843B4E372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14350" y="338139"/>
            <a:ext cx="92583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27A11D-3369-4AB9-BAC9-FCA2DF2D1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09656" y="6249989"/>
            <a:ext cx="42594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D93B21EB-101E-44CE-B25D-3303C8B9FB97}" type="datetimeFigureOut">
              <a:rPr lang="en-US">
                <a:solidFill>
                  <a:srgbClr val="073E87"/>
                </a:solidFill>
              </a:rPr>
              <a:pPr>
                <a:defRPr/>
              </a:pPr>
              <a:t>19-May-2023</a:t>
            </a:fld>
            <a:endParaRPr lang="en-SG">
              <a:solidFill>
                <a:srgbClr val="073E87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64B3D0-AA99-4220-AEEF-2F647B66E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84" y="6249989"/>
            <a:ext cx="425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SG">
              <a:solidFill>
                <a:srgbClr val="073E87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8254FA-7CE3-4FDE-9B53-DDDFEDCBE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9847" y="6249989"/>
            <a:ext cx="130730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8C5A77-E3A7-4AF3-A215-E9F677D8133B}" type="slidenum">
              <a:rPr lang="en-SG" altLang="en-US">
                <a:solidFill>
                  <a:srgbClr val="073E87"/>
                </a:solidFill>
              </a:rPr>
              <a:pPr/>
              <a:t>‹#›</a:t>
            </a:fld>
            <a:endParaRPr lang="en-SG" altLang="en-US">
              <a:solidFill>
                <a:srgbClr val="073E87"/>
              </a:solidFill>
            </a:endParaRPr>
          </a:p>
        </p:txBody>
      </p:sp>
      <p:sp>
        <p:nvSpPr>
          <p:cNvPr id="1032" name="Text Placeholder 2">
            <a:extLst>
              <a:ext uri="{FF2B5EF4-FFF2-40B4-BE49-F238E27FC236}">
                <a16:creationId xmlns="" xmlns:a16="http://schemas.microsoft.com/office/drawing/2014/main" id="{B93A6D32-54FD-46F8-8C11-50E753C7F9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80480" y="2674939"/>
            <a:ext cx="833497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02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05" r:id="rId1"/>
    <p:sldLayoutId id="2147490006" r:id="rId2"/>
    <p:sldLayoutId id="2147490007" r:id="rId3"/>
    <p:sldLayoutId id="2147490008" r:id="rId4"/>
    <p:sldLayoutId id="2147490009" r:id="rId5"/>
    <p:sldLayoutId id="2147490010" r:id="rId6"/>
    <p:sldLayoutId id="2147490011" r:id="rId7"/>
    <p:sldLayoutId id="2147490012" r:id="rId8"/>
    <p:sldLayoutId id="2147490013" r:id="rId9"/>
    <p:sldLayoutId id="2147490014" r:id="rId10"/>
    <p:sldLayoutId id="21474900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C4AA0A-565E-44E6-9786-1D0A14AC8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408" y="764705"/>
            <a:ext cx="8353572" cy="408721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CN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嘉恩堂</a:t>
            </a:r>
            <a:r>
              <a:rPr lang="en-US" altLang="zh-CN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2022</a:t>
            </a:r>
            <a:r>
              <a:rPr lang="zh-CN" altLang="en-US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财</a:t>
            </a:r>
            <a:r>
              <a:rPr lang="zh-CN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政年度</a:t>
            </a:r>
            <a:r>
              <a:rPr lang="en-US" altLang="zh-CN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/>
            </a:r>
            <a:br>
              <a:rPr lang="en-US" altLang="zh-CN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</a:br>
            <a:r>
              <a:rPr lang="zh-CN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财务报表和审计报告</a:t>
            </a:r>
            <a:r>
              <a:rPr lang="en-US" altLang="zh-CN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/>
            </a:r>
            <a:br>
              <a:rPr lang="en-US" altLang="zh-CN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</a:b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Audited Financial Statements and Auditor’s Report for Financial Year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en-US" altLang="zh-CN" dirty="0" smtClean="0">
                <a:solidFill>
                  <a:schemeClr val="tx1"/>
                </a:solidFill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22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endParaRPr lang="en-SG" altLang="en-US" sz="6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04">
            <a:extLst>
              <a:ext uri="{FF2B5EF4-FFF2-40B4-BE49-F238E27FC236}">
                <a16:creationId xmlns="" xmlns:a16="http://schemas.microsoft.com/office/drawing/2014/main" id="{51397BE0-41B8-4FE9-AEC8-D83427E06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21553"/>
              </p:ext>
            </p:extLst>
          </p:nvPr>
        </p:nvGraphicFramePr>
        <p:xfrm>
          <a:off x="534988" y="1916832"/>
          <a:ext cx="9145018" cy="4708340"/>
        </p:xfrm>
        <a:graphic>
          <a:graphicData uri="http://schemas.openxmlformats.org/drawingml/2006/table">
            <a:tbl>
              <a:tblPr/>
              <a:tblGrid>
                <a:gridCol w="5616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收入项目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Income Item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+/-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总收入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Total Income: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567,612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676,051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-16%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59505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会友奉献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Contribution from members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269,025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270,081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-0.4%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3087039"/>
                  </a:ext>
                </a:extLst>
              </a:tr>
              <a:tr h="37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主日奉献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Sunday offering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125,175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120,011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4 %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310473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感恩奉献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Thanksgiving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31,251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153,406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-80%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735001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差传奉献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Mission fund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40,650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36,100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13%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学生托管收入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After school centre income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81,800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61,493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33%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其他收入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Other income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19,711</a:t>
                      </a:r>
                      <a:endParaRPr kumimoji="0" lang="en-US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34,960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-44%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政府补助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Government grants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4,890</a:t>
                      </a:r>
                      <a:endParaRPr kumimoji="0" lang="en-US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22,743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-78%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特别捐款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Special donations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14,821</a:t>
                      </a:r>
                      <a:endParaRPr kumimoji="0" lang="en-US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11,288</a:t>
                      </a: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32%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8" marR="91448" marT="45669" marB="4566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BFA2528B-B9C3-4C39-B736-EADA33C4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49" y="332656"/>
            <a:ext cx="8496300" cy="1079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收支报表</a:t>
            </a:r>
            <a:r>
              <a:rPr lang="zh-CN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/>
            </a:r>
            <a:b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</a:b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itchFamily="34" charset="0"/>
              </a:rPr>
              <a:t>Income &amp; Expenditure Statement</a:t>
            </a:r>
            <a:endParaRPr lang="en-SG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96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04">
            <a:extLst>
              <a:ext uri="{FF2B5EF4-FFF2-40B4-BE49-F238E27FC236}">
                <a16:creationId xmlns="" xmlns:a16="http://schemas.microsoft.com/office/drawing/2014/main" id="{51397BE0-41B8-4FE9-AEC8-D83427E06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624672"/>
              </p:ext>
            </p:extLst>
          </p:nvPr>
        </p:nvGraphicFramePr>
        <p:xfrm>
          <a:off x="534988" y="1554484"/>
          <a:ext cx="9145018" cy="5303516"/>
        </p:xfrm>
        <a:graphic>
          <a:graphicData uri="http://schemas.openxmlformats.org/drawingml/2006/table">
            <a:tbl>
              <a:tblPr/>
              <a:tblGrid>
                <a:gridCol w="5616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收入项目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Expense Item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+/-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4" marR="91434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总支出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Total Expense: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540,784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522,363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3%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59505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薪金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Remunerations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233,275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271,290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-14%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3087039"/>
                  </a:ext>
                </a:extLst>
              </a:tr>
              <a:tr h="375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学生托管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After school expenses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74,512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91,167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-18%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310473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宣教费用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Mission expenditure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39,571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19,002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108%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735001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折旧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Depreciations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32,459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51,323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-37%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教会活动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Church activities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21,905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13,610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61%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维修保养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Repair and maintenance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13,223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16,870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-22%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7)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水电费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Utilities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14,768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10,365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42%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8)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产业税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Property tax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21,208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14,900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42%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9)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大会会费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Subscriptions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10,870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7,576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43%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190285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BFA2528B-B9C3-4C39-B736-EADA33C4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49" y="332656"/>
            <a:ext cx="8496300" cy="1079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主要支出项目</a:t>
            </a:r>
            <a:b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</a:b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Major Expenditures</a:t>
            </a:r>
            <a:endParaRPr lang="en-SG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790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C0AD0-E4FD-4E77-B640-C3DC2252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020" y="548681"/>
            <a:ext cx="8496300" cy="9096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收支盈余</a:t>
            </a:r>
            <a:r>
              <a:rPr lang="en-US" altLang="zh-CN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/</a:t>
            </a:r>
            <a:r>
              <a:rPr lang="zh-CN" alt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不敷</a:t>
            </a:r>
            <a:r>
              <a:rPr lang="en-US" altLang="zh-CN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/>
            </a:r>
            <a:br>
              <a:rPr lang="en-US" altLang="zh-CN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</a:b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Net (Loss) / Surplus</a:t>
            </a:r>
            <a:endParaRPr lang="en-US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Group 30">
            <a:extLst>
              <a:ext uri="{FF2B5EF4-FFF2-40B4-BE49-F238E27FC236}">
                <a16:creationId xmlns="" xmlns:a16="http://schemas.microsoft.com/office/drawing/2014/main" id="{E6435780-7B5F-4443-BFF0-BF5A0C08C9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011928"/>
              </p:ext>
            </p:extLst>
          </p:nvPr>
        </p:nvGraphicFramePr>
        <p:xfrm>
          <a:off x="498984" y="2708920"/>
          <a:ext cx="9289032" cy="2926080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62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40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77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项目 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Item</a:t>
                      </a:r>
                      <a:endParaRPr kumimoji="0" lang="en-US" altLang="en-US" sz="4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+/-</a:t>
                      </a: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27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收入 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Income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567,612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676,051</a:t>
                      </a: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-16%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27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支出 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Expenditure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540,784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9471" marR="99471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522,363</a:t>
                      </a:r>
                    </a:p>
                  </a:txBody>
                  <a:tcPr marL="99471" marR="99471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20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6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defRPr sz="1400">
                          <a:solidFill>
                            <a:schemeClr val="tx2"/>
                          </a:solidFill>
                          <a:latin typeface="Candara" panose="020E0502030303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3%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9471" marR="99471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27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j-cs"/>
                        </a:rPr>
                        <a:t>盈余</a:t>
                      </a:r>
                      <a:r>
                        <a:rPr kumimoji="0" lang="en-US" altLang="zh-CN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j-cs"/>
                        </a:rPr>
                        <a:t>/</a:t>
                      </a:r>
                      <a:r>
                        <a:rPr kumimoji="0" lang="zh-CN" alt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j-cs"/>
                        </a:rPr>
                        <a:t>不敷 </a:t>
                      </a:r>
                      <a:r>
                        <a:rPr kumimoji="0" lang="en-US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Surplus/Loss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25" marR="91425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anose="020B0604020202020204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26,828</a:t>
                      </a:r>
                      <a:endParaRPr kumimoji="0" lang="en-US" alt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51" marR="91451" marT="45685" marB="4568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anose="020B0604020202020204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153,688</a:t>
                      </a:r>
                    </a:p>
                  </a:txBody>
                  <a:tcPr marL="91451" marR="91451" marT="45685" marB="4568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-83%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9471" marR="99471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02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4EDA89A-D866-4273-9C9C-D832C94B1466}"/>
              </a:ext>
            </a:extLst>
          </p:cNvPr>
          <p:cNvSpPr/>
          <p:nvPr/>
        </p:nvSpPr>
        <p:spPr>
          <a:xfrm>
            <a:off x="865188" y="332656"/>
            <a:ext cx="8496300" cy="135413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itchFamily="34" charset="0"/>
              </a:rPr>
              <a:t>资产负债表</a:t>
            </a:r>
            <a:endParaRPr lang="en-US" altLang="zh-CN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Balance 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Sheet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28741" name="Group 69">
            <a:extLst>
              <a:ext uri="{FF2B5EF4-FFF2-40B4-BE49-F238E27FC236}">
                <a16:creationId xmlns="" xmlns:a16="http://schemas.microsoft.com/office/drawing/2014/main" id="{EA67F5F8-6A5A-4F77-AECE-3469C31BD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59168"/>
              </p:ext>
            </p:extLst>
          </p:nvPr>
        </p:nvGraphicFramePr>
        <p:xfrm>
          <a:off x="228954" y="2636912"/>
          <a:ext cx="9829092" cy="2840727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项目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Item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20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20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21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1) 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固定资产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Current assets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1" marR="91421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349,655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1" marR="91421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357,195</a:t>
                      </a:r>
                    </a:p>
                  </a:txBody>
                  <a:tcPr marL="91421" marR="91421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2) 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流动资产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Non-current</a:t>
                      </a: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 assets</a:t>
                      </a: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  <a:p>
                      <a:pPr marL="684213" marR="0" lvl="0" indent="-346075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现金与银行存款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Cash and cash equivalents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  <a:p>
                      <a:pPr marL="684213" marR="0" lvl="0" indent="-346075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其他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: 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应收费用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Other receivables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1" marR="91421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1,792,243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11,348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1" marR="91421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1,375,499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6,560</a:t>
                      </a:r>
                    </a:p>
                  </a:txBody>
                  <a:tcPr marL="91421" marR="91421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总资产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Total Assets:</a:t>
                      </a:r>
                      <a:endParaRPr lang="en-US" sz="2400" b="0" baseline="0" dirty="0">
                        <a:latin typeface="Century Gothic" panose="020B0502020202020204" pitchFamily="34" charset="0"/>
                        <a:ea typeface="KaiTi" panose="02010609060101010101" pitchFamily="49" charset="-122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2,153,246</a:t>
                      </a:r>
                      <a:endParaRPr kumimoji="0" lang="en-US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1" marR="91421" marT="45744" marB="457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1,739,254</a:t>
                      </a:r>
                    </a:p>
                  </a:txBody>
                  <a:tcPr marL="91421" marR="91421" marT="45744" marB="457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90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4EDA89A-D866-4273-9C9C-D832C94B1466}"/>
              </a:ext>
            </a:extLst>
          </p:cNvPr>
          <p:cNvSpPr/>
          <p:nvPr/>
        </p:nvSpPr>
        <p:spPr>
          <a:xfrm>
            <a:off x="865188" y="332656"/>
            <a:ext cx="8496300" cy="135413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itchFamily="34" charset="0"/>
              </a:rPr>
              <a:t>资产负债表</a:t>
            </a:r>
            <a:endParaRPr lang="en-US" altLang="zh-CN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Balance 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Sheet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28741" name="Group 69">
            <a:extLst>
              <a:ext uri="{FF2B5EF4-FFF2-40B4-BE49-F238E27FC236}">
                <a16:creationId xmlns="" xmlns:a16="http://schemas.microsoft.com/office/drawing/2014/main" id="{EA67F5F8-6A5A-4F77-AECE-3469C31BD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898923"/>
              </p:ext>
            </p:extLst>
          </p:nvPr>
        </p:nvGraphicFramePr>
        <p:xfrm>
          <a:off x="228954" y="2636912"/>
          <a:ext cx="9829092" cy="3581091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项目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Item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20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20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21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1)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</a:rPr>
                        <a:t>累计资产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</a:rPr>
                        <a:t> 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</a:rPr>
                        <a:t>Total assets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1,251,945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1,226,196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2)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</a:rPr>
                        <a:t>差传基金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n-cs"/>
                        </a:rPr>
                        <a:t>Mission fund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247,816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246,737</a:t>
                      </a: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3)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</a:rPr>
                        <a:t>建堂基金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n-cs"/>
                        </a:rPr>
                        <a:t>Building fund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521,032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138,670</a:t>
                      </a: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4834386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4)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社区发展基金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n-cs"/>
                        </a:rPr>
                        <a:t>Community service fund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+mn-cs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100,000</a:t>
                      </a: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100,000</a:t>
                      </a: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41264"/>
                  </a:ext>
                </a:extLst>
              </a:tr>
              <a:tr h="503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5)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未付费用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n-cs"/>
                        </a:rPr>
                        <a:t>Other payables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+mn-cs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32,453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27,651</a:t>
                      </a: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717800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总资产与负债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n-cs"/>
                        </a:rPr>
                        <a:t>Total Liabilities and Equity</a:t>
                      </a:r>
                      <a:r>
                        <a:rPr kumimoji="0" lang="zh-CN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+mn-cs"/>
                        </a:rPr>
                        <a:t>：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+mn-cs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2,153,246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KaiTi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KaiTi" panose="02010609060101010101" pitchFamily="49" charset="-122"/>
                          <a:cs typeface="Times New Roman" pitchFamily="18" charset="0"/>
                        </a:rPr>
                        <a:t>1,739,254</a:t>
                      </a:r>
                    </a:p>
                  </a:txBody>
                  <a:tcPr marL="91428" marR="9142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83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1">
            <a:extLst>
              <a:ext uri="{FF2B5EF4-FFF2-40B4-BE49-F238E27FC236}">
                <a16:creationId xmlns="" xmlns:a16="http://schemas.microsoft.com/office/drawing/2014/main" id="{70CDCAA9-647C-4CE8-A7D8-FC2D69FF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289" y="2780928"/>
            <a:ext cx="8284422" cy="3095625"/>
          </a:xfrm>
        </p:spPr>
        <p:txBody>
          <a:bodyPr/>
          <a:lstStyle/>
          <a:p>
            <a:r>
              <a:rPr lang="zh-CN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累计</a:t>
            </a:r>
            <a:r>
              <a:rPr lang="en-SG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SG" altLang="en-US" sz="40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$521,032 </a:t>
            </a:r>
            <a:r>
              <a:rPr lang="en-SG" altLang="en-US" sz="4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CN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至</a:t>
            </a:r>
            <a:r>
              <a:rPr lang="en-SG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en-US" altLang="zh-CN" sz="4000" dirty="0" smtClean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22</a:t>
            </a:r>
            <a:r>
              <a:rPr lang="zh-CN" altLang="en-US" sz="4000" dirty="0" smtClean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年</a:t>
            </a:r>
            <a:r>
              <a:rPr lang="zh-CN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底</a:t>
            </a:r>
            <a:r>
              <a:rPr lang="en-US" altLang="zh-CN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)</a:t>
            </a:r>
            <a:endParaRPr lang="en-SG" altLang="en-US" sz="40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altLang="en-US" sz="2000" dirty="0"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r>
              <a:rPr lang="zh-CN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感谢弟兄姐妹的奉献</a:t>
            </a:r>
            <a:endParaRPr lang="en-US" altLang="zh-CN" sz="4000" dirty="0"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endParaRPr lang="en-SG" altLang="en-US" sz="2000" dirty="0"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r>
              <a:rPr lang="zh-CN" altLang="en-US" sz="4000" dirty="0">
                <a:latin typeface="Century Gothic" panose="020B0502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请大家继续为教会地皮的情况祷告</a:t>
            </a:r>
            <a:endParaRPr lang="en-SG" altLang="en-US" sz="4000" dirty="0">
              <a:latin typeface="Century Gothic" panose="020B0502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67113E1-D489-4CD8-ABFC-6B705878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建堂基金</a:t>
            </a:r>
            <a:r>
              <a:rPr lang="en-US" altLang="zh-CN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/>
            </a:r>
            <a:br>
              <a:rPr lang="en-US" altLang="zh-CN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</a:br>
            <a:r>
              <a:rPr lang="en-SG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  <a:cs typeface="Arial" pitchFamily="34" charset="0"/>
              </a:rPr>
              <a:t>Building Fund</a:t>
            </a:r>
            <a:endParaRPr lang="en-SG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8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="" xmlns:a16="http://schemas.microsoft.com/office/drawing/2014/main" id="{A2AD96BF-3B3C-43DF-9F15-AE44C6CC3C9B}"/>
              </a:ext>
            </a:extLst>
          </p:cNvPr>
          <p:cNvSpPr txBox="1">
            <a:spLocks/>
          </p:cNvSpPr>
          <p:nvPr/>
        </p:nvSpPr>
        <p:spPr bwMode="auto">
          <a:xfrm>
            <a:off x="862806" y="1978118"/>
            <a:ext cx="8561388" cy="290176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200150" indent="-12001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重新委任</a:t>
            </a:r>
            <a:r>
              <a:rPr lang="en-SG" altLang="zh-CN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CHC &amp; Associates</a:t>
            </a:r>
            <a:r>
              <a:rPr lang="zh-CN" alt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为</a:t>
            </a:r>
            <a:endParaRPr lang="en-US" altLang="zh-CN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2023</a:t>
            </a:r>
            <a:r>
              <a:rPr lang="zh-CN" altLang="en-US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财</a:t>
            </a:r>
            <a:r>
              <a:rPr lang="zh-CN" alt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政年度的审计师</a:t>
            </a:r>
            <a:endParaRPr lang="en-US" altLang="zh-CN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              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Re-appointment of CHC &amp; Associates as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Auditor for Financial Year </a:t>
            </a:r>
            <a:r>
              <a:rPr lang="en-US" altLang="zh-CN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KaiTi" panose="02010609060101010101" pitchFamily="49" charset="-122"/>
              </a:rPr>
              <a:t>2023</a:t>
            </a:r>
            <a:endParaRPr lang="en-US" altLang="zh-CN" sz="32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216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11704</TotalTime>
  <Words>520</Words>
  <Application>Microsoft Office PowerPoint</Application>
  <PresentationFormat>35mm Slides</PresentationFormat>
  <Paragraphs>165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1_Waveform</vt:lpstr>
      <vt:lpstr>嘉恩堂2022财政年度 财务报表和审计报告 Audited Financial Statements and Auditor’s Report for Financial Year 2022 </vt:lpstr>
      <vt:lpstr>收支报表  Income &amp; Expenditure Statement</vt:lpstr>
      <vt:lpstr>主要支出项目 Major Expenditures</vt:lpstr>
      <vt:lpstr>收支盈余/不敷 Net (Loss) / Surplus</vt:lpstr>
      <vt:lpstr>PowerPoint Presentation</vt:lpstr>
      <vt:lpstr>PowerPoint Presentation</vt:lpstr>
      <vt:lpstr>建堂基金 Building Fund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MSI</dc:creator>
  <cp:lastModifiedBy>owner</cp:lastModifiedBy>
  <cp:revision>558</cp:revision>
  <cp:lastPrinted>2020-07-01T08:26:37Z</cp:lastPrinted>
  <dcterms:created xsi:type="dcterms:W3CDTF">2010-08-23T09:14:38Z</dcterms:created>
  <dcterms:modified xsi:type="dcterms:W3CDTF">2023-05-19T04:18:45Z</dcterms:modified>
</cp:coreProperties>
</file>